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439400" cy="7559675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7E6"/>
    <a:srgbClr val="20AE97"/>
    <a:srgbClr val="F7AB31"/>
    <a:srgbClr val="ABC570"/>
    <a:srgbClr val="8DC747"/>
    <a:srgbClr val="CB4D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485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3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5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9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1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58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3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3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1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6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3901-3E39-4283-8BB7-F3D697C87B8E}" type="datetimeFigureOut">
              <a:rPr lang="ru-RU" smtClean="0"/>
              <a:t>09.09.2019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DC4D-B5AC-452D-8720-31007850D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102"/>
          <p:cNvSpPr/>
          <p:nvPr/>
        </p:nvSpPr>
        <p:spPr>
          <a:xfrm>
            <a:off x="0" y="-1"/>
            <a:ext cx="10439400" cy="7559675"/>
          </a:xfrm>
          <a:prstGeom prst="rect">
            <a:avLst/>
          </a:prstGeom>
          <a:gradFill>
            <a:gsLst>
              <a:gs pos="0">
                <a:srgbClr val="EAF4E4">
                  <a:alpha val="50000"/>
                  <a:lumMod val="97000"/>
                </a:srgbClr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grpSp>
        <p:nvGrpSpPr>
          <p:cNvPr id="211" name="Группа 210"/>
          <p:cNvGrpSpPr/>
          <p:nvPr/>
        </p:nvGrpSpPr>
        <p:grpSpPr>
          <a:xfrm>
            <a:off x="210739" y="2436237"/>
            <a:ext cx="9936437" cy="672860"/>
            <a:chOff x="210739" y="2284515"/>
            <a:chExt cx="9936437" cy="672860"/>
          </a:xfrm>
        </p:grpSpPr>
        <p:pic>
          <p:nvPicPr>
            <p:cNvPr id="106" name="Рисунок 10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39" y="2284515"/>
              <a:ext cx="672860" cy="672860"/>
            </a:xfrm>
            <a:prstGeom prst="rect">
              <a:avLst/>
            </a:prstGeom>
          </p:spPr>
        </p:pic>
        <p:pic>
          <p:nvPicPr>
            <p:cNvPr id="107" name="Рисунок 10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560" y="2369603"/>
              <a:ext cx="587772" cy="587772"/>
            </a:xfrm>
            <a:prstGeom prst="rect">
              <a:avLst/>
            </a:prstGeom>
          </p:spPr>
        </p:pic>
        <p:pic>
          <p:nvPicPr>
            <p:cNvPr id="108" name="Рисунок 10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2198" y="2356445"/>
              <a:ext cx="587259" cy="587259"/>
            </a:xfrm>
            <a:prstGeom prst="rect">
              <a:avLst/>
            </a:prstGeom>
          </p:spPr>
        </p:pic>
        <p:pic>
          <p:nvPicPr>
            <p:cNvPr id="115" name="Рисунок 1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7389" y="2284515"/>
              <a:ext cx="672860" cy="672860"/>
            </a:xfrm>
            <a:prstGeom prst="rect">
              <a:avLst/>
            </a:prstGeom>
          </p:spPr>
        </p:pic>
        <p:pic>
          <p:nvPicPr>
            <p:cNvPr id="116" name="Рисунок 1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3210" y="2369603"/>
              <a:ext cx="587772" cy="587772"/>
            </a:xfrm>
            <a:prstGeom prst="rect">
              <a:avLst/>
            </a:prstGeom>
          </p:spPr>
        </p:pic>
        <p:pic>
          <p:nvPicPr>
            <p:cNvPr id="117" name="Рисунок 1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848" y="2356445"/>
              <a:ext cx="587259" cy="587259"/>
            </a:xfrm>
            <a:prstGeom prst="rect">
              <a:avLst/>
            </a:prstGeom>
          </p:spPr>
        </p:pic>
        <p:pic>
          <p:nvPicPr>
            <p:cNvPr id="124" name="Рисунок 1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8848" y="2284515"/>
              <a:ext cx="672860" cy="672860"/>
            </a:xfrm>
            <a:prstGeom prst="rect">
              <a:avLst/>
            </a:prstGeom>
          </p:spPr>
        </p:pic>
        <p:pic>
          <p:nvPicPr>
            <p:cNvPr id="125" name="Рисунок 1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669" y="2369603"/>
              <a:ext cx="587772" cy="587772"/>
            </a:xfrm>
            <a:prstGeom prst="rect">
              <a:avLst/>
            </a:prstGeom>
          </p:spPr>
        </p:pic>
        <p:pic>
          <p:nvPicPr>
            <p:cNvPr id="126" name="Рисунок 12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0307" y="2356445"/>
              <a:ext cx="587259" cy="587259"/>
            </a:xfrm>
            <a:prstGeom prst="rect">
              <a:avLst/>
            </a:prstGeom>
          </p:spPr>
        </p:pic>
        <p:pic>
          <p:nvPicPr>
            <p:cNvPr id="133" name="Рисунок 1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583" y="2284515"/>
              <a:ext cx="672860" cy="672860"/>
            </a:xfrm>
            <a:prstGeom prst="rect">
              <a:avLst/>
            </a:prstGeom>
          </p:spPr>
        </p:pic>
        <p:pic>
          <p:nvPicPr>
            <p:cNvPr id="134" name="Рисунок 1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404" y="2369603"/>
              <a:ext cx="587772" cy="587772"/>
            </a:xfrm>
            <a:prstGeom prst="rect">
              <a:avLst/>
            </a:prstGeom>
          </p:spPr>
        </p:pic>
      </p:grpSp>
      <p:grpSp>
        <p:nvGrpSpPr>
          <p:cNvPr id="213" name="Группа 212"/>
          <p:cNvGrpSpPr/>
          <p:nvPr/>
        </p:nvGrpSpPr>
        <p:grpSpPr>
          <a:xfrm>
            <a:off x="216308" y="346408"/>
            <a:ext cx="9963884" cy="685746"/>
            <a:chOff x="216308" y="346408"/>
            <a:chExt cx="9963884" cy="685746"/>
          </a:xfrm>
        </p:grpSpPr>
        <p:pic>
          <p:nvPicPr>
            <p:cNvPr id="109" name="Рисунок 10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2600" y="346408"/>
              <a:ext cx="656923" cy="656923"/>
            </a:xfrm>
            <a:prstGeom prst="rect">
              <a:avLst/>
            </a:prstGeom>
          </p:spPr>
        </p:pic>
        <p:pic>
          <p:nvPicPr>
            <p:cNvPr id="110" name="Рисунок 10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308" y="370712"/>
              <a:ext cx="661442" cy="661442"/>
            </a:xfrm>
            <a:prstGeom prst="rect">
              <a:avLst/>
            </a:prstGeom>
          </p:spPr>
        </p:pic>
        <p:pic>
          <p:nvPicPr>
            <p:cNvPr id="111" name="Рисунок 1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018" y="439172"/>
              <a:ext cx="571330" cy="567774"/>
            </a:xfrm>
            <a:prstGeom prst="rect">
              <a:avLst/>
            </a:prstGeom>
          </p:spPr>
        </p:pic>
        <p:pic>
          <p:nvPicPr>
            <p:cNvPr id="118" name="Рисунок 1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9250" y="346408"/>
              <a:ext cx="656923" cy="656923"/>
            </a:xfrm>
            <a:prstGeom prst="rect">
              <a:avLst/>
            </a:prstGeom>
          </p:spPr>
        </p:pic>
        <p:pic>
          <p:nvPicPr>
            <p:cNvPr id="119" name="Рисунок 1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2958" y="370712"/>
              <a:ext cx="661442" cy="661442"/>
            </a:xfrm>
            <a:prstGeom prst="rect">
              <a:avLst/>
            </a:prstGeom>
          </p:spPr>
        </p:pic>
        <p:pic>
          <p:nvPicPr>
            <p:cNvPr id="120" name="Рисунок 11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2668" y="439172"/>
              <a:ext cx="571330" cy="567774"/>
            </a:xfrm>
            <a:prstGeom prst="rect">
              <a:avLst/>
            </a:prstGeom>
          </p:spPr>
        </p:pic>
        <p:pic>
          <p:nvPicPr>
            <p:cNvPr id="127" name="Рисунок 1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709" y="346408"/>
              <a:ext cx="656923" cy="656923"/>
            </a:xfrm>
            <a:prstGeom prst="rect">
              <a:avLst/>
            </a:prstGeom>
          </p:spPr>
        </p:pic>
        <p:pic>
          <p:nvPicPr>
            <p:cNvPr id="128" name="Рисунок 1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4417" y="370712"/>
              <a:ext cx="661442" cy="661442"/>
            </a:xfrm>
            <a:prstGeom prst="rect">
              <a:avLst/>
            </a:prstGeom>
          </p:spPr>
        </p:pic>
        <p:pic>
          <p:nvPicPr>
            <p:cNvPr id="129" name="Рисунок 12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127" y="439172"/>
              <a:ext cx="571330" cy="567774"/>
            </a:xfrm>
            <a:prstGeom prst="rect">
              <a:avLst/>
            </a:prstGeom>
          </p:spPr>
        </p:pic>
        <p:pic>
          <p:nvPicPr>
            <p:cNvPr id="137" name="Рисунок 1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9152" y="370712"/>
              <a:ext cx="661442" cy="661442"/>
            </a:xfrm>
            <a:prstGeom prst="rect">
              <a:avLst/>
            </a:prstGeom>
          </p:spPr>
        </p:pic>
        <p:pic>
          <p:nvPicPr>
            <p:cNvPr id="138" name="Рисунок 13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8862" y="439172"/>
              <a:ext cx="571330" cy="567774"/>
            </a:xfrm>
            <a:prstGeom prst="rect">
              <a:avLst/>
            </a:prstGeom>
          </p:spPr>
        </p:pic>
      </p:grpSp>
      <p:grpSp>
        <p:nvGrpSpPr>
          <p:cNvPr id="212" name="Группа 211"/>
          <p:cNvGrpSpPr/>
          <p:nvPr/>
        </p:nvGrpSpPr>
        <p:grpSpPr>
          <a:xfrm>
            <a:off x="294015" y="1410591"/>
            <a:ext cx="9951125" cy="647209"/>
            <a:chOff x="294015" y="1387442"/>
            <a:chExt cx="9951125" cy="647209"/>
          </a:xfrm>
        </p:grpSpPr>
        <p:pic>
          <p:nvPicPr>
            <p:cNvPr id="104" name="Рисунок 10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015" y="1405703"/>
              <a:ext cx="628948" cy="628948"/>
            </a:xfrm>
            <a:prstGeom prst="rect">
              <a:avLst/>
            </a:prstGeom>
          </p:spPr>
        </p:pic>
        <p:pic>
          <p:nvPicPr>
            <p:cNvPr id="105" name="Рисунок 10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9434" y="1417859"/>
              <a:ext cx="604636" cy="604636"/>
            </a:xfrm>
            <a:prstGeom prst="rect">
              <a:avLst/>
            </a:prstGeom>
          </p:spPr>
        </p:pic>
        <p:pic>
          <p:nvPicPr>
            <p:cNvPr id="112" name="Рисунок 11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932" y="1387442"/>
              <a:ext cx="645364" cy="618783"/>
            </a:xfrm>
            <a:prstGeom prst="rect">
              <a:avLst/>
            </a:prstGeom>
          </p:spPr>
        </p:pic>
        <p:pic>
          <p:nvPicPr>
            <p:cNvPr id="113" name="Рисунок 1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65" y="1405703"/>
              <a:ext cx="628948" cy="628948"/>
            </a:xfrm>
            <a:prstGeom prst="rect">
              <a:avLst/>
            </a:prstGeom>
          </p:spPr>
        </p:pic>
        <p:pic>
          <p:nvPicPr>
            <p:cNvPr id="114" name="Рисунок 11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6084" y="1417859"/>
              <a:ext cx="604636" cy="604636"/>
            </a:xfrm>
            <a:prstGeom prst="rect">
              <a:avLst/>
            </a:prstGeom>
          </p:spPr>
        </p:pic>
        <p:pic>
          <p:nvPicPr>
            <p:cNvPr id="121" name="Рисунок 1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3582" y="1387442"/>
              <a:ext cx="645364" cy="618783"/>
            </a:xfrm>
            <a:prstGeom prst="rect">
              <a:avLst/>
            </a:prstGeom>
          </p:spPr>
        </p:pic>
        <p:pic>
          <p:nvPicPr>
            <p:cNvPr id="122" name="Рисунок 12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124" y="1405703"/>
              <a:ext cx="628948" cy="628948"/>
            </a:xfrm>
            <a:prstGeom prst="rect">
              <a:avLst/>
            </a:prstGeom>
          </p:spPr>
        </p:pic>
        <p:pic>
          <p:nvPicPr>
            <p:cNvPr id="123" name="Рисунок 12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7543" y="1417859"/>
              <a:ext cx="604636" cy="604636"/>
            </a:xfrm>
            <a:prstGeom prst="rect">
              <a:avLst/>
            </a:prstGeom>
          </p:spPr>
        </p:pic>
        <p:pic>
          <p:nvPicPr>
            <p:cNvPr id="130" name="Рисунок 12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5041" y="1387442"/>
              <a:ext cx="645364" cy="618783"/>
            </a:xfrm>
            <a:prstGeom prst="rect">
              <a:avLst/>
            </a:prstGeom>
          </p:spPr>
        </p:pic>
        <p:pic>
          <p:nvPicPr>
            <p:cNvPr id="131" name="Рисунок 1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859" y="1405703"/>
              <a:ext cx="628948" cy="628948"/>
            </a:xfrm>
            <a:prstGeom prst="rect">
              <a:avLst/>
            </a:prstGeom>
          </p:spPr>
        </p:pic>
        <p:pic>
          <p:nvPicPr>
            <p:cNvPr id="139" name="Рисунок 13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9776" y="1387442"/>
              <a:ext cx="645364" cy="618783"/>
            </a:xfrm>
            <a:prstGeom prst="rect">
              <a:avLst/>
            </a:prstGeom>
          </p:spPr>
        </p:pic>
      </p:grpSp>
      <p:grpSp>
        <p:nvGrpSpPr>
          <p:cNvPr id="208" name="Группа 207"/>
          <p:cNvGrpSpPr/>
          <p:nvPr/>
        </p:nvGrpSpPr>
        <p:grpSpPr>
          <a:xfrm>
            <a:off x="210739" y="5577363"/>
            <a:ext cx="9936437" cy="672860"/>
            <a:chOff x="210739" y="5218278"/>
            <a:chExt cx="9936437" cy="672860"/>
          </a:xfrm>
        </p:grpSpPr>
        <p:pic>
          <p:nvPicPr>
            <p:cNvPr id="143" name="Рисунок 14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39" y="5218278"/>
              <a:ext cx="672860" cy="672860"/>
            </a:xfrm>
            <a:prstGeom prst="rect">
              <a:avLst/>
            </a:prstGeom>
          </p:spPr>
        </p:pic>
        <p:pic>
          <p:nvPicPr>
            <p:cNvPr id="144" name="Рисунок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6560" y="5303366"/>
              <a:ext cx="587772" cy="587772"/>
            </a:xfrm>
            <a:prstGeom prst="rect">
              <a:avLst/>
            </a:prstGeom>
          </p:spPr>
        </p:pic>
        <p:pic>
          <p:nvPicPr>
            <p:cNvPr id="145" name="Рисунок 1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2198" y="5290208"/>
              <a:ext cx="587259" cy="587259"/>
            </a:xfrm>
            <a:prstGeom prst="rect">
              <a:avLst/>
            </a:prstGeom>
          </p:spPr>
        </p:pic>
        <p:pic>
          <p:nvPicPr>
            <p:cNvPr id="152" name="Рисунок 1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7389" y="5218278"/>
              <a:ext cx="672860" cy="672860"/>
            </a:xfrm>
            <a:prstGeom prst="rect">
              <a:avLst/>
            </a:prstGeom>
          </p:spPr>
        </p:pic>
        <p:pic>
          <p:nvPicPr>
            <p:cNvPr id="153" name="Рисунок 1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3210" y="5303366"/>
              <a:ext cx="587772" cy="587772"/>
            </a:xfrm>
            <a:prstGeom prst="rect">
              <a:avLst/>
            </a:prstGeom>
          </p:spPr>
        </p:pic>
        <p:pic>
          <p:nvPicPr>
            <p:cNvPr id="154" name="Рисунок 15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848" y="5290208"/>
              <a:ext cx="587259" cy="587259"/>
            </a:xfrm>
            <a:prstGeom prst="rect">
              <a:avLst/>
            </a:prstGeom>
          </p:spPr>
        </p:pic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8848" y="5218278"/>
              <a:ext cx="672860" cy="672860"/>
            </a:xfrm>
            <a:prstGeom prst="rect">
              <a:avLst/>
            </a:prstGeom>
          </p:spPr>
        </p:pic>
        <p:pic>
          <p:nvPicPr>
            <p:cNvPr id="162" name="Рисунок 1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4669" y="5303366"/>
              <a:ext cx="587772" cy="587772"/>
            </a:xfrm>
            <a:prstGeom prst="rect">
              <a:avLst/>
            </a:prstGeom>
          </p:spPr>
        </p:pic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0307" y="5290208"/>
              <a:ext cx="587259" cy="587259"/>
            </a:xfrm>
            <a:prstGeom prst="rect">
              <a:avLst/>
            </a:prstGeom>
          </p:spPr>
        </p:pic>
        <p:pic>
          <p:nvPicPr>
            <p:cNvPr id="169" name="Рисунок 16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583" y="5218278"/>
              <a:ext cx="672860" cy="672860"/>
            </a:xfrm>
            <a:prstGeom prst="rect">
              <a:avLst/>
            </a:prstGeom>
          </p:spPr>
        </p:pic>
        <p:pic>
          <p:nvPicPr>
            <p:cNvPr id="170" name="Рисунок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9404" y="5303366"/>
              <a:ext cx="587772" cy="587772"/>
            </a:xfrm>
            <a:prstGeom prst="rect">
              <a:avLst/>
            </a:prstGeom>
          </p:spPr>
        </p:pic>
      </p:grpSp>
      <p:grpSp>
        <p:nvGrpSpPr>
          <p:cNvPr id="210" name="Группа 209"/>
          <p:cNvGrpSpPr/>
          <p:nvPr/>
        </p:nvGrpSpPr>
        <p:grpSpPr>
          <a:xfrm>
            <a:off x="216308" y="3487534"/>
            <a:ext cx="9963884" cy="685746"/>
            <a:chOff x="216308" y="3280171"/>
            <a:chExt cx="9963884" cy="685746"/>
          </a:xfrm>
        </p:grpSpPr>
        <p:pic>
          <p:nvPicPr>
            <p:cNvPr id="146" name="Рисунок 14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2600" y="3280171"/>
              <a:ext cx="656923" cy="656923"/>
            </a:xfrm>
            <a:prstGeom prst="rect">
              <a:avLst/>
            </a:prstGeom>
          </p:spPr>
        </p:pic>
        <p:pic>
          <p:nvPicPr>
            <p:cNvPr id="147" name="Рисунок 14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308" y="3304475"/>
              <a:ext cx="661442" cy="661442"/>
            </a:xfrm>
            <a:prstGeom prst="rect">
              <a:avLst/>
            </a:prstGeom>
          </p:spPr>
        </p:pic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018" y="3372935"/>
              <a:ext cx="571330" cy="567774"/>
            </a:xfrm>
            <a:prstGeom prst="rect">
              <a:avLst/>
            </a:prstGeom>
          </p:spPr>
        </p:pic>
        <p:pic>
          <p:nvPicPr>
            <p:cNvPr id="155" name="Рисунок 1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9250" y="3280171"/>
              <a:ext cx="656923" cy="656923"/>
            </a:xfrm>
            <a:prstGeom prst="rect">
              <a:avLst/>
            </a:prstGeom>
          </p:spPr>
        </p:pic>
        <p:pic>
          <p:nvPicPr>
            <p:cNvPr id="156" name="Рисунок 15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2958" y="3304475"/>
              <a:ext cx="661442" cy="661442"/>
            </a:xfrm>
            <a:prstGeom prst="rect">
              <a:avLst/>
            </a:prstGeom>
          </p:spPr>
        </p:pic>
        <p:pic>
          <p:nvPicPr>
            <p:cNvPr id="157" name="Рисунок 1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2668" y="3372935"/>
              <a:ext cx="571330" cy="567774"/>
            </a:xfrm>
            <a:prstGeom prst="rect">
              <a:avLst/>
            </a:prstGeom>
          </p:spPr>
        </p:pic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709" y="3280171"/>
              <a:ext cx="656923" cy="656923"/>
            </a:xfrm>
            <a:prstGeom prst="rect">
              <a:avLst/>
            </a:prstGeom>
          </p:spPr>
        </p:pic>
        <p:pic>
          <p:nvPicPr>
            <p:cNvPr id="165" name="Рисунок 16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4417" y="3304475"/>
              <a:ext cx="661442" cy="661442"/>
            </a:xfrm>
            <a:prstGeom prst="rect">
              <a:avLst/>
            </a:prstGeom>
          </p:spPr>
        </p:pic>
        <p:pic>
          <p:nvPicPr>
            <p:cNvPr id="166" name="Рисунок 16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127" y="3372935"/>
              <a:ext cx="571330" cy="567774"/>
            </a:xfrm>
            <a:prstGeom prst="rect">
              <a:avLst/>
            </a:prstGeom>
          </p:spPr>
        </p:pic>
        <p:pic>
          <p:nvPicPr>
            <p:cNvPr id="171" name="Рисунок 17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9152" y="3304475"/>
              <a:ext cx="661442" cy="661442"/>
            </a:xfrm>
            <a:prstGeom prst="rect">
              <a:avLst/>
            </a:prstGeom>
          </p:spPr>
        </p:pic>
        <p:pic>
          <p:nvPicPr>
            <p:cNvPr id="172" name="Рисунок 17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8862" y="3372935"/>
              <a:ext cx="571330" cy="567774"/>
            </a:xfrm>
            <a:prstGeom prst="rect">
              <a:avLst/>
            </a:prstGeom>
          </p:spPr>
        </p:pic>
      </p:grpSp>
      <p:grpSp>
        <p:nvGrpSpPr>
          <p:cNvPr id="209" name="Группа 208"/>
          <p:cNvGrpSpPr/>
          <p:nvPr/>
        </p:nvGrpSpPr>
        <p:grpSpPr>
          <a:xfrm>
            <a:off x="294015" y="4551717"/>
            <a:ext cx="9951125" cy="647209"/>
            <a:chOff x="294015" y="4321205"/>
            <a:chExt cx="9951125" cy="647209"/>
          </a:xfrm>
        </p:grpSpPr>
        <p:pic>
          <p:nvPicPr>
            <p:cNvPr id="141" name="Рисунок 14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015" y="4339466"/>
              <a:ext cx="628948" cy="628948"/>
            </a:xfrm>
            <a:prstGeom prst="rect">
              <a:avLst/>
            </a:prstGeom>
          </p:spPr>
        </p:pic>
        <p:pic>
          <p:nvPicPr>
            <p:cNvPr id="142" name="Рисунок 14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9434" y="4351622"/>
              <a:ext cx="604636" cy="604636"/>
            </a:xfrm>
            <a:prstGeom prst="rect">
              <a:avLst/>
            </a:prstGeom>
          </p:spPr>
        </p:pic>
        <p:pic>
          <p:nvPicPr>
            <p:cNvPr id="149" name="Рисунок 14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932" y="4321205"/>
              <a:ext cx="645364" cy="618783"/>
            </a:xfrm>
            <a:prstGeom prst="rect">
              <a:avLst/>
            </a:prstGeom>
          </p:spPr>
        </p:pic>
        <p:pic>
          <p:nvPicPr>
            <p:cNvPr id="150" name="Рисунок 1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65" y="4339466"/>
              <a:ext cx="628948" cy="628948"/>
            </a:xfrm>
            <a:prstGeom prst="rect">
              <a:avLst/>
            </a:prstGeom>
          </p:spPr>
        </p:pic>
        <p:pic>
          <p:nvPicPr>
            <p:cNvPr id="151" name="Рисунок 15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6084" y="4351622"/>
              <a:ext cx="604636" cy="604636"/>
            </a:xfrm>
            <a:prstGeom prst="rect">
              <a:avLst/>
            </a:prstGeom>
          </p:spPr>
        </p:pic>
        <p:pic>
          <p:nvPicPr>
            <p:cNvPr id="158" name="Рисунок 15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3582" y="4321205"/>
              <a:ext cx="645364" cy="618783"/>
            </a:xfrm>
            <a:prstGeom prst="rect">
              <a:avLst/>
            </a:prstGeom>
          </p:spPr>
        </p:pic>
        <p:pic>
          <p:nvPicPr>
            <p:cNvPr id="159" name="Рисунок 15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124" y="4339466"/>
              <a:ext cx="628948" cy="628948"/>
            </a:xfrm>
            <a:prstGeom prst="rect">
              <a:avLst/>
            </a:prstGeom>
          </p:spPr>
        </p:pic>
        <p:pic>
          <p:nvPicPr>
            <p:cNvPr id="160" name="Рисунок 15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7543" y="4351622"/>
              <a:ext cx="604636" cy="604636"/>
            </a:xfrm>
            <a:prstGeom prst="rect">
              <a:avLst/>
            </a:prstGeom>
          </p:spPr>
        </p:pic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5041" y="4321205"/>
              <a:ext cx="645364" cy="618783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6859" y="4339466"/>
              <a:ext cx="628948" cy="628948"/>
            </a:xfrm>
            <a:prstGeom prst="rect">
              <a:avLst/>
            </a:prstGeom>
          </p:spPr>
        </p:pic>
        <p:pic>
          <p:nvPicPr>
            <p:cNvPr id="173" name="Рисунок 17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9776" y="4321205"/>
              <a:ext cx="645364" cy="618783"/>
            </a:xfrm>
            <a:prstGeom prst="rect">
              <a:avLst/>
            </a:prstGeom>
          </p:spPr>
        </p:pic>
      </p:grpSp>
      <p:grpSp>
        <p:nvGrpSpPr>
          <p:cNvPr id="207" name="Группа 206"/>
          <p:cNvGrpSpPr/>
          <p:nvPr/>
        </p:nvGrpSpPr>
        <p:grpSpPr>
          <a:xfrm>
            <a:off x="216308" y="6628659"/>
            <a:ext cx="9963884" cy="685746"/>
            <a:chOff x="216308" y="6128011"/>
            <a:chExt cx="9963884" cy="685746"/>
          </a:xfrm>
        </p:grpSpPr>
        <p:pic>
          <p:nvPicPr>
            <p:cNvPr id="179" name="Рисунок 17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2600" y="6128011"/>
              <a:ext cx="656923" cy="656923"/>
            </a:xfrm>
            <a:prstGeom prst="rect">
              <a:avLst/>
            </a:prstGeom>
          </p:spPr>
        </p:pic>
        <p:pic>
          <p:nvPicPr>
            <p:cNvPr id="180" name="Рисунок 1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308" y="6152315"/>
              <a:ext cx="661442" cy="661442"/>
            </a:xfrm>
            <a:prstGeom prst="rect">
              <a:avLst/>
            </a:prstGeom>
          </p:spPr>
        </p:pic>
        <p:pic>
          <p:nvPicPr>
            <p:cNvPr id="181" name="Рисунок 18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018" y="6220775"/>
              <a:ext cx="571330" cy="567774"/>
            </a:xfrm>
            <a:prstGeom prst="rect">
              <a:avLst/>
            </a:prstGeom>
          </p:spPr>
        </p:pic>
        <p:pic>
          <p:nvPicPr>
            <p:cNvPr id="188" name="Рисунок 18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9250" y="6128011"/>
              <a:ext cx="656923" cy="656923"/>
            </a:xfrm>
            <a:prstGeom prst="rect">
              <a:avLst/>
            </a:prstGeom>
          </p:spPr>
        </p:pic>
        <p:pic>
          <p:nvPicPr>
            <p:cNvPr id="189" name="Рисунок 18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2958" y="6152315"/>
              <a:ext cx="661442" cy="661442"/>
            </a:xfrm>
            <a:prstGeom prst="rect">
              <a:avLst/>
            </a:prstGeom>
          </p:spPr>
        </p:pic>
        <p:pic>
          <p:nvPicPr>
            <p:cNvPr id="190" name="Рисунок 18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2668" y="6220775"/>
              <a:ext cx="571330" cy="567774"/>
            </a:xfrm>
            <a:prstGeom prst="rect">
              <a:avLst/>
            </a:prstGeom>
          </p:spPr>
        </p:pic>
        <p:pic>
          <p:nvPicPr>
            <p:cNvPr id="197" name="Рисунок 19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709" y="6128011"/>
              <a:ext cx="656923" cy="656923"/>
            </a:xfrm>
            <a:prstGeom prst="rect">
              <a:avLst/>
            </a:prstGeom>
          </p:spPr>
        </p:pic>
        <p:pic>
          <p:nvPicPr>
            <p:cNvPr id="198" name="Рисунок 19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4417" y="6152315"/>
              <a:ext cx="661442" cy="661442"/>
            </a:xfrm>
            <a:prstGeom prst="rect">
              <a:avLst/>
            </a:prstGeom>
          </p:spPr>
        </p:pic>
        <p:pic>
          <p:nvPicPr>
            <p:cNvPr id="199" name="Рисунок 19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4127" y="6220775"/>
              <a:ext cx="571330" cy="567774"/>
            </a:xfrm>
            <a:prstGeom prst="rect">
              <a:avLst/>
            </a:prstGeom>
          </p:spPr>
        </p:pic>
        <p:pic>
          <p:nvPicPr>
            <p:cNvPr id="204" name="Рисунок 20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9152" y="6152315"/>
              <a:ext cx="661442" cy="661442"/>
            </a:xfrm>
            <a:prstGeom prst="rect">
              <a:avLst/>
            </a:prstGeom>
          </p:spPr>
        </p:pic>
        <p:pic>
          <p:nvPicPr>
            <p:cNvPr id="205" name="Рисунок 20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8862" y="6220775"/>
              <a:ext cx="571330" cy="567774"/>
            </a:xfrm>
            <a:prstGeom prst="rect">
              <a:avLst/>
            </a:prstGeom>
          </p:spPr>
        </p:pic>
      </p:grpSp>
      <p:sp>
        <p:nvSpPr>
          <p:cNvPr id="214" name="Заголовок 1"/>
          <p:cNvSpPr>
            <a:spLocks noGrp="1"/>
          </p:cNvSpPr>
          <p:nvPr>
            <p:ph type="ctrTitle"/>
          </p:nvPr>
        </p:nvSpPr>
        <p:spPr>
          <a:xfrm>
            <a:off x="0" y="3343779"/>
            <a:ext cx="10439400" cy="952107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solidFill>
                  <a:srgbClr val="72B7E6"/>
                </a:solidFill>
                <a:latin typeface="+mn-lt"/>
              </a:rPr>
              <a:t>22 КРИТЕРИЯ НОВОЙ МОДЕЛИ</a:t>
            </a:r>
            <a:endParaRPr lang="ru-RU" sz="4000" b="1" dirty="0">
              <a:solidFill>
                <a:srgbClr val="72B7E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46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Формирование системы управления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8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62" y="383024"/>
            <a:ext cx="587772" cy="587772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977392" y="4552430"/>
            <a:ext cx="2484616" cy="2"/>
          </a:xfrm>
          <a:prstGeom prst="line">
            <a:avLst/>
          </a:prstGeom>
          <a:ln w="50800" cap="rnd">
            <a:solidFill>
              <a:srgbClr val="F7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77392" y="3967655"/>
            <a:ext cx="248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7AB31"/>
                </a:solidFill>
              </a:rPr>
              <a:t>Визуальное управление процессами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77392" y="4676737"/>
            <a:ext cx="248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менее 5 </a:t>
            </a:r>
            <a:r>
              <a:rPr lang="ru-RU" sz="1400" dirty="0" smtClean="0"/>
              <a:t>процессов</a:t>
            </a:r>
            <a:br>
              <a:rPr lang="ru-RU" sz="1400" dirty="0" smtClean="0"/>
            </a:br>
            <a:r>
              <a:rPr lang="ru-RU" sz="1400" dirty="0" smtClean="0"/>
              <a:t>(</a:t>
            </a:r>
            <a:r>
              <a:rPr lang="ru-RU" sz="1400" dirty="0"/>
              <a:t>в соответствии с блоками системы SQDCM) управляются через </a:t>
            </a:r>
            <a:r>
              <a:rPr lang="ru-RU" sz="1400" dirty="0" err="1"/>
              <a:t>инфоцентр</a:t>
            </a:r>
            <a:r>
              <a:rPr lang="ru-RU" sz="1400" dirty="0"/>
              <a:t> 	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5" y="2347153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8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Эффективность использования оборудования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9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8" y="374324"/>
            <a:ext cx="587259" cy="587259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925203" y="4552430"/>
            <a:ext cx="2588994" cy="2"/>
          </a:xfrm>
          <a:prstGeom prst="line">
            <a:avLst/>
          </a:prstGeom>
          <a:ln w="50800" cap="rnd">
            <a:solidFill>
              <a:srgbClr val="CB4D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5203" y="3701026"/>
            <a:ext cx="25889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B4D3C"/>
                </a:solidFill>
              </a:rPr>
              <a:t>Производственная нагрузка оборудования (далее – ПН)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5203" y="4676737"/>
            <a:ext cx="25889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Коэффициент: </a:t>
            </a:r>
          </a:p>
          <a:p>
            <a:r>
              <a:rPr lang="ru-RU" sz="1400" dirty="0"/>
              <a:t>не менее 80% в отношении оборудования, используемого в диагностических целях, кроме оборудования КДЛ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5" y="2059622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5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0439400" cy="952107"/>
          </a:xfrm>
        </p:spPr>
        <p:txBody>
          <a:bodyPr anchor="ctr">
            <a:normAutofit/>
          </a:bodyPr>
          <a:lstStyle/>
          <a:p>
            <a:r>
              <a:rPr 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9 БЛОКОВ НОВОЙ </a:t>
            </a:r>
            <a:r>
              <a:rPr lang="ru-RU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МОДЕЛИ</a:t>
            </a:r>
            <a:endParaRPr lang="ru-RU" sz="26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953330" y="3476390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4" name="Прямоугольник 53"/>
          <p:cNvSpPr/>
          <p:nvPr/>
        </p:nvSpPr>
        <p:spPr>
          <a:xfrm>
            <a:off x="603067" y="3505191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5" name="Прямоугольник 54"/>
          <p:cNvSpPr/>
          <p:nvPr/>
        </p:nvSpPr>
        <p:spPr>
          <a:xfrm>
            <a:off x="6953330" y="5277102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6" name="Прямоугольник 55"/>
          <p:cNvSpPr/>
          <p:nvPr/>
        </p:nvSpPr>
        <p:spPr>
          <a:xfrm>
            <a:off x="3802765" y="5277102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7" name="Прямоугольник 56"/>
          <p:cNvSpPr/>
          <p:nvPr/>
        </p:nvSpPr>
        <p:spPr>
          <a:xfrm>
            <a:off x="589691" y="5277102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8" name="Прямоугольник 57"/>
          <p:cNvSpPr/>
          <p:nvPr/>
        </p:nvSpPr>
        <p:spPr>
          <a:xfrm>
            <a:off x="6953330" y="1675678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59" name="Прямоугольник 58"/>
          <p:cNvSpPr/>
          <p:nvPr/>
        </p:nvSpPr>
        <p:spPr>
          <a:xfrm>
            <a:off x="638071" y="1655637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60" name="Овал 59"/>
          <p:cNvSpPr/>
          <p:nvPr/>
        </p:nvSpPr>
        <p:spPr>
          <a:xfrm>
            <a:off x="807952" y="201647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61" name="Прямоугольник 60"/>
          <p:cNvSpPr/>
          <p:nvPr/>
        </p:nvSpPr>
        <p:spPr>
          <a:xfrm>
            <a:off x="589691" y="1605157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1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797859" y="2094951"/>
            <a:ext cx="1768667" cy="77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Управление потоками пациентов</a:t>
            </a:r>
          </a:p>
        </p:txBody>
      </p:sp>
      <p:sp>
        <p:nvSpPr>
          <p:cNvPr id="63" name="Овал 62"/>
          <p:cNvSpPr/>
          <p:nvPr/>
        </p:nvSpPr>
        <p:spPr>
          <a:xfrm>
            <a:off x="807952" y="5617900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64" name="Прямоугольник 63"/>
          <p:cNvSpPr/>
          <p:nvPr/>
        </p:nvSpPr>
        <p:spPr>
          <a:xfrm>
            <a:off x="589691" y="5206581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7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97859" y="5581930"/>
            <a:ext cx="1768667" cy="1007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Вовлеченность персонала</a:t>
            </a:r>
            <a:b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</a:b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в улучшение процессов</a:t>
            </a:r>
          </a:p>
        </p:txBody>
      </p:sp>
      <p:sp>
        <p:nvSpPr>
          <p:cNvPr id="66" name="Овал 65"/>
          <p:cNvSpPr/>
          <p:nvPr/>
        </p:nvSpPr>
        <p:spPr>
          <a:xfrm>
            <a:off x="7190762" y="201647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67" name="Прямоугольник 66"/>
          <p:cNvSpPr/>
          <p:nvPr/>
        </p:nvSpPr>
        <p:spPr>
          <a:xfrm>
            <a:off x="6972501" y="1605157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3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8180669" y="2209395"/>
            <a:ext cx="1768667" cy="55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Управление запасами</a:t>
            </a:r>
          </a:p>
        </p:txBody>
      </p:sp>
      <p:sp>
        <p:nvSpPr>
          <p:cNvPr id="69" name="Овал 68"/>
          <p:cNvSpPr/>
          <p:nvPr/>
        </p:nvSpPr>
        <p:spPr>
          <a:xfrm>
            <a:off x="807952" y="3817188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70" name="Прямоугольник 69"/>
          <p:cNvSpPr/>
          <p:nvPr/>
        </p:nvSpPr>
        <p:spPr>
          <a:xfrm>
            <a:off x="589691" y="3405869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4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797859" y="4010107"/>
            <a:ext cx="1768667" cy="55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Стандартизация процессов</a:t>
            </a:r>
          </a:p>
        </p:txBody>
      </p:sp>
      <p:sp>
        <p:nvSpPr>
          <p:cNvPr id="72" name="Овал 71"/>
          <p:cNvSpPr/>
          <p:nvPr/>
        </p:nvSpPr>
        <p:spPr>
          <a:xfrm>
            <a:off x="7190762" y="3817188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73" name="Прямоугольник 72"/>
          <p:cNvSpPr/>
          <p:nvPr/>
        </p:nvSpPr>
        <p:spPr>
          <a:xfrm>
            <a:off x="6972501" y="3405869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6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8180669" y="3895663"/>
            <a:ext cx="1768667" cy="77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Доступность медицинской помощи</a:t>
            </a:r>
          </a:p>
        </p:txBody>
      </p:sp>
      <p:sp>
        <p:nvSpPr>
          <p:cNvPr id="75" name="Овал 74"/>
          <p:cNvSpPr/>
          <p:nvPr/>
        </p:nvSpPr>
        <p:spPr>
          <a:xfrm>
            <a:off x="3977687" y="5617900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76" name="Прямоугольник 75"/>
          <p:cNvSpPr/>
          <p:nvPr/>
        </p:nvSpPr>
        <p:spPr>
          <a:xfrm>
            <a:off x="3759426" y="5206581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8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967595" y="5696374"/>
            <a:ext cx="1768667" cy="77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Формирование системы управления</a:t>
            </a:r>
          </a:p>
        </p:txBody>
      </p:sp>
      <p:sp>
        <p:nvSpPr>
          <p:cNvPr id="78" name="Овал 77"/>
          <p:cNvSpPr/>
          <p:nvPr/>
        </p:nvSpPr>
        <p:spPr>
          <a:xfrm>
            <a:off x="7172783" y="5617900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79" name="Прямоугольник 78"/>
          <p:cNvSpPr/>
          <p:nvPr/>
        </p:nvSpPr>
        <p:spPr>
          <a:xfrm>
            <a:off x="6954523" y="5206581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9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8162691" y="5696374"/>
            <a:ext cx="1768667" cy="77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Эффективность использования оборудования</a:t>
            </a:r>
          </a:p>
        </p:txBody>
      </p:sp>
      <p:pic>
        <p:nvPicPr>
          <p:cNvPr id="81" name="Рисунок 8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170" y="2127436"/>
            <a:ext cx="582198" cy="582198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75" y="3962670"/>
            <a:ext cx="628948" cy="628948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8" y="3928687"/>
            <a:ext cx="619694" cy="619694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401" y="3974826"/>
            <a:ext cx="604636" cy="604636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99" y="5712298"/>
            <a:ext cx="672860" cy="672860"/>
          </a:xfrm>
          <a:prstGeom prst="rect">
            <a:avLst/>
          </a:prstGeom>
        </p:spPr>
      </p:pic>
      <p:pic>
        <p:nvPicPr>
          <p:cNvPr id="86" name="Рисунок 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760" y="5797386"/>
            <a:ext cx="587772" cy="587772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165" y="5784228"/>
            <a:ext cx="587259" cy="587259"/>
          </a:xfrm>
          <a:prstGeom prst="rect">
            <a:avLst/>
          </a:prstGeom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567" y="2121407"/>
            <a:ext cx="656923" cy="656923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68" y="2145711"/>
            <a:ext cx="661442" cy="661442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3787463" y="1675678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91" name="Прямоугольник 90"/>
          <p:cNvSpPr/>
          <p:nvPr/>
        </p:nvSpPr>
        <p:spPr>
          <a:xfrm>
            <a:off x="3757025" y="1605157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2</a:t>
            </a:r>
          </a:p>
        </p:txBody>
      </p:sp>
      <p:sp>
        <p:nvSpPr>
          <p:cNvPr id="93" name="Овал 92"/>
          <p:cNvSpPr/>
          <p:nvPr/>
        </p:nvSpPr>
        <p:spPr>
          <a:xfrm>
            <a:off x="4022731" y="2049497"/>
            <a:ext cx="902745" cy="897126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29"/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218" y="2214171"/>
            <a:ext cx="571330" cy="567774"/>
          </a:xfrm>
          <a:prstGeom prst="rect">
            <a:avLst/>
          </a:prstGeom>
        </p:spPr>
      </p:pic>
      <p:sp>
        <p:nvSpPr>
          <p:cNvPr id="95" name="Прямоугольник 94"/>
          <p:cNvSpPr/>
          <p:nvPr/>
        </p:nvSpPr>
        <p:spPr>
          <a:xfrm>
            <a:off x="5133843" y="2016476"/>
            <a:ext cx="1340844" cy="90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5559" tIns="37779" rIns="75559" bIns="377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Качество пространства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3828458" y="3516447"/>
            <a:ext cx="2976835" cy="1601512"/>
          </a:xfrm>
          <a:prstGeom prst="rect">
            <a:avLst/>
          </a:prstGeom>
          <a:gradFill>
            <a:gsLst>
              <a:gs pos="0">
                <a:srgbClr val="EAF4E4"/>
              </a:gs>
              <a:gs pos="100000">
                <a:srgbClr val="CCE4BE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793297" y="3499029"/>
            <a:ext cx="355694" cy="65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ru-RU" sz="3636" b="1" dirty="0">
                <a:solidFill>
                  <a:srgbClr val="72B7E6"/>
                </a:solidFill>
                <a:cs typeface="Arial"/>
              </a:rPr>
              <a:t>5</a:t>
            </a:r>
          </a:p>
        </p:txBody>
      </p:sp>
      <p:sp>
        <p:nvSpPr>
          <p:cNvPr id="99" name="Овал 98"/>
          <p:cNvSpPr/>
          <p:nvPr/>
        </p:nvSpPr>
        <p:spPr>
          <a:xfrm>
            <a:off x="4022731" y="3833075"/>
            <a:ext cx="958022" cy="918563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29"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132" y="3944409"/>
            <a:ext cx="645364" cy="618783"/>
          </a:xfrm>
          <a:prstGeom prst="rect">
            <a:avLst/>
          </a:prstGeom>
        </p:spPr>
      </p:pic>
      <p:sp>
        <p:nvSpPr>
          <p:cNvPr id="101" name="Прямоугольник 100"/>
          <p:cNvSpPr/>
          <p:nvPr/>
        </p:nvSpPr>
        <p:spPr>
          <a:xfrm>
            <a:off x="5086486" y="3879169"/>
            <a:ext cx="1311060" cy="8789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5559" tIns="37779" rIns="75559" bIns="3777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8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Качество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06624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rPr>
              <a:t>Управление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rPr>
              <a:t>потоками пациентов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6" y="337231"/>
            <a:ext cx="661442" cy="661442"/>
          </a:xfrm>
          <a:prstGeom prst="rect">
            <a:avLst/>
          </a:prstGeom>
        </p:spPr>
      </p:pic>
      <p:sp>
        <p:nvSpPr>
          <p:cNvPr id="5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1 </a:t>
            </a:r>
            <a:endParaRPr lang="ru-RU" sz="2800" b="1" dirty="0">
              <a:solidFill>
                <a:srgbClr val="72B7E6"/>
              </a:solidFill>
              <a:latin typeface="+mn-lt"/>
              <a:cs typeface="Arial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637989" y="5581515"/>
            <a:ext cx="2798012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787143" y="5581515"/>
            <a:ext cx="2798012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936296" y="5581515"/>
            <a:ext cx="2798012" cy="1"/>
          </a:xfrm>
          <a:prstGeom prst="line">
            <a:avLst/>
          </a:prstGeom>
          <a:ln w="50800" cap="rnd">
            <a:solidFill>
              <a:srgbClr val="F7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37989" y="4023953"/>
            <a:ext cx="2798012" cy="15575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Количество пересечений потоков при проведении диспансеризации, профилактических медицинских </a:t>
            </a:r>
            <a:r>
              <a:rPr lang="ru-RU" sz="1600" b="1" dirty="0" smtClean="0">
                <a:solidFill>
                  <a:srgbClr val="20AE97"/>
                </a:solidFill>
              </a:rPr>
              <a:t>осмотров с </a:t>
            </a:r>
            <a:r>
              <a:rPr lang="ru-RU" sz="1600" b="1" dirty="0">
                <a:solidFill>
                  <a:srgbClr val="20AE97"/>
                </a:solidFill>
              </a:rPr>
              <a:t>иными потоками </a:t>
            </a:r>
            <a:r>
              <a:rPr lang="ru-RU" sz="1600" b="1" dirty="0" smtClean="0">
                <a:solidFill>
                  <a:srgbClr val="20AE97"/>
                </a:solidFill>
              </a:rPr>
              <a:t>пациентов</a:t>
            </a:r>
            <a:endParaRPr lang="ru-RU" sz="1600" b="1" dirty="0">
              <a:solidFill>
                <a:srgbClr val="20AE97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87143" y="4258076"/>
            <a:ext cx="2798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Количество пересечений потоков пациентов при предоставлении </a:t>
            </a:r>
            <a:r>
              <a:rPr lang="ru-RU" sz="1600" b="1" dirty="0" smtClean="0">
                <a:solidFill>
                  <a:srgbClr val="ABC570"/>
                </a:solidFill>
              </a:rPr>
              <a:t>платных</a:t>
            </a:r>
            <a:br>
              <a:rPr lang="ru-RU" sz="1600" b="1" dirty="0" smtClean="0">
                <a:solidFill>
                  <a:srgbClr val="ABC570"/>
                </a:solidFill>
              </a:rPr>
            </a:br>
            <a:r>
              <a:rPr lang="ru-RU" sz="1600" b="1" dirty="0" smtClean="0">
                <a:solidFill>
                  <a:srgbClr val="ABC570"/>
                </a:solidFill>
              </a:rPr>
              <a:t>и бесплатных </a:t>
            </a:r>
            <a:r>
              <a:rPr lang="ru-RU" sz="1600" b="1" dirty="0">
                <a:solidFill>
                  <a:srgbClr val="ABC570"/>
                </a:solidFill>
              </a:rPr>
              <a:t>медицинских </a:t>
            </a:r>
            <a:r>
              <a:rPr lang="ru-RU" sz="1600" b="1" dirty="0" smtClean="0">
                <a:solidFill>
                  <a:srgbClr val="ABC570"/>
                </a:solidFill>
              </a:rPr>
              <a:t>услуг</a:t>
            </a:r>
            <a:endParaRPr lang="ru-RU" sz="1600" b="1" dirty="0">
              <a:solidFill>
                <a:srgbClr val="ABC57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7989" y="5705823"/>
            <a:ext cx="279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более 3 пересечений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787143" y="5705823"/>
            <a:ext cx="279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более 1 пересечения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36296" y="5708729"/>
            <a:ext cx="279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более 1 действия, порождающего возврат по </a:t>
            </a:r>
            <a:r>
              <a:rPr lang="ru-RU" sz="1400" dirty="0" smtClean="0"/>
              <a:t>потоку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6936296" y="4504297"/>
            <a:ext cx="2798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7AB31"/>
                </a:solidFill>
              </a:rPr>
              <a:t>Последовательность действий пациента в потоке процесса оказания ему медицинской помощи </a:t>
            </a: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77" y="2252662"/>
            <a:ext cx="1428750" cy="1428750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927" y="2252661"/>
            <a:ext cx="1428750" cy="1428750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26" y="224932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92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Качество пространства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2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49" y="395461"/>
            <a:ext cx="571330" cy="567774"/>
          </a:xfrm>
          <a:prstGeom prst="rect">
            <a:avLst/>
          </a:prstGeom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224068" y="4865461"/>
            <a:ext cx="2282940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93510" y="4865461"/>
            <a:ext cx="2282940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62952" y="4865461"/>
            <a:ext cx="2282940" cy="1"/>
          </a:xfrm>
          <a:prstGeom prst="line">
            <a:avLst/>
          </a:prstGeom>
          <a:ln w="50800" cap="rnd">
            <a:solidFill>
              <a:srgbClr val="F7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932393" y="4865461"/>
            <a:ext cx="2282940" cy="1"/>
          </a:xfrm>
          <a:prstGeom prst="line">
            <a:avLst/>
          </a:prstGeom>
          <a:ln w="50800" cap="rnd">
            <a:solidFill>
              <a:srgbClr val="CB4D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4068" y="3788243"/>
            <a:ext cx="2282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Количество мест в зоне (зонах) комфортного ожидания для пациентов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93510" y="3788243"/>
            <a:ext cx="2282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Организация системы навигации в медицинской организации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4068" y="4989768"/>
            <a:ext cx="22829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менее 1 места</a:t>
            </a:r>
            <a:br>
              <a:rPr lang="ru-RU" sz="1400" dirty="0"/>
            </a:br>
            <a:r>
              <a:rPr lang="ru-RU" sz="1400" dirty="0"/>
              <a:t>в зоне (1 посадочное место для размещения 1 посетителя), на 200 посещений планов мощности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93510" y="4989768"/>
            <a:ext cx="2282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Поиск необходимой информации об объекте (кабинете, отделении, подразделении и пр.), в том числе в точке ветвления маршрута, занимает не более 30 секунд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62952" y="4989768"/>
            <a:ext cx="22829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Реализованы 3 и более шага в организации</a:t>
            </a:r>
            <a:br>
              <a:rPr lang="ru-RU" sz="1400" dirty="0" smtClean="0"/>
            </a:br>
            <a:r>
              <a:rPr lang="ru-RU" sz="1400" dirty="0" smtClean="0"/>
              <a:t>и поддержании порядка на рабочих местах по системе 5С для всех рабочих мест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932393" y="4989768"/>
            <a:ext cx="2282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Наличие 100 % элементов информации</a:t>
            </a:r>
            <a:br>
              <a:rPr lang="ru-RU" sz="1400" dirty="0"/>
            </a:br>
            <a:r>
              <a:rPr lang="ru-RU" sz="1400" dirty="0"/>
              <a:t>от их общего объема, указанного</a:t>
            </a:r>
            <a:br>
              <a:rPr lang="ru-RU" sz="1400" dirty="0"/>
            </a:br>
            <a:r>
              <a:rPr lang="ru-RU" sz="1400" dirty="0"/>
              <a:t>в Контрольном листе оценки системы информирования</a:t>
            </a:r>
            <a:br>
              <a:rPr lang="ru-RU" sz="1400" dirty="0"/>
            </a:br>
            <a:r>
              <a:rPr lang="ru-RU" sz="1400" dirty="0"/>
              <a:t>в медицинской организации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362952" y="4280686"/>
            <a:ext cx="2282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7AB31"/>
                </a:solidFill>
              </a:rPr>
              <a:t>Организация рабочих мест по системе 5С</a:t>
            </a:r>
            <a:endParaRPr lang="ru-RU" sz="1600" b="1" dirty="0">
              <a:solidFill>
                <a:srgbClr val="F7AB3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32393" y="3788243"/>
            <a:ext cx="22829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B4D3C"/>
                </a:solidFill>
              </a:rPr>
              <a:t>Организация системы информирования</a:t>
            </a:r>
            <a:br>
              <a:rPr lang="ru-RU" sz="1600" b="1" dirty="0">
                <a:solidFill>
                  <a:srgbClr val="CB4D3C"/>
                </a:solidFill>
              </a:rPr>
            </a:br>
            <a:r>
              <a:rPr lang="ru-RU" sz="1600" b="1" dirty="0">
                <a:solidFill>
                  <a:srgbClr val="CB4D3C"/>
                </a:solidFill>
              </a:rPr>
              <a:t>в медицинской организации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0" y="1996512"/>
            <a:ext cx="1428750" cy="142875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05" y="2006044"/>
            <a:ext cx="1428750" cy="142875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047" y="2006044"/>
            <a:ext cx="1428750" cy="142875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488" y="1998984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9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Управление запасами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3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59" y="319562"/>
            <a:ext cx="656923" cy="656923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1022023" y="5306681"/>
            <a:ext cx="3949831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67546" y="5306681"/>
            <a:ext cx="3949831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22023" y="4229463"/>
            <a:ext cx="3949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0AE97"/>
                </a:solidFill>
              </a:rPr>
              <a:t>Процесс снабжения лекарственными средствами, изделиями</a:t>
            </a:r>
            <a:r>
              <a:rPr lang="en-US" sz="1600" b="1" dirty="0" smtClean="0">
                <a:solidFill>
                  <a:srgbClr val="20AE97"/>
                </a:solidFill>
              </a:rPr>
              <a:t> </a:t>
            </a:r>
            <a:r>
              <a:rPr lang="ru-RU" sz="1600" b="1" dirty="0" smtClean="0">
                <a:solidFill>
                  <a:srgbClr val="20AE97"/>
                </a:solidFill>
              </a:rPr>
              <a:t>медицинского назначения от склада поставщика до медицинской организации</a:t>
            </a:r>
            <a:endParaRPr lang="ru-RU" sz="1600" b="1" dirty="0">
              <a:solidFill>
                <a:srgbClr val="20AE9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7546" y="3739003"/>
            <a:ext cx="3949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Процесс снабжения лекарственными средствами, изделиями медицинского назначения и их расходования в медицинской организации осуществляется по принципу «точно вовремя»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2023" y="5446971"/>
            <a:ext cx="3949831" cy="8919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Уровень запасов на складе медицинской организации не превышает четверти объема годовой закупки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67546" y="5446971"/>
            <a:ext cx="3949831" cy="16447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Уровень запасов не превышает недельную норму расходования</a:t>
            </a:r>
            <a:br>
              <a:rPr lang="ru-RU" sz="1400" dirty="0"/>
            </a:br>
            <a:r>
              <a:rPr lang="ru-RU" sz="1400" dirty="0"/>
              <a:t>(для кабинетов врачебного приема, процедурных, перевязочных, кабинета забора биоматериала). За исключением определённого перечня лекарственных средств, требующих специальных условий учета и хранения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63" y="1771507"/>
            <a:ext cx="1428750" cy="142875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86" y="1771507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1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Стандартизация процессов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4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330" y="342671"/>
            <a:ext cx="628948" cy="628948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24068" y="5038052"/>
            <a:ext cx="2282940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93510" y="5038052"/>
            <a:ext cx="2282940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362952" y="5038052"/>
            <a:ext cx="2282940" cy="1"/>
          </a:xfrm>
          <a:prstGeom prst="line">
            <a:avLst/>
          </a:prstGeom>
          <a:ln w="50800" cap="rnd">
            <a:solidFill>
              <a:srgbClr val="F7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932393" y="5038052"/>
            <a:ext cx="2282940" cy="1"/>
          </a:xfrm>
          <a:prstGeom prst="line">
            <a:avLst/>
          </a:prstGeom>
          <a:ln w="50800" cap="rnd">
            <a:solidFill>
              <a:srgbClr val="CB4D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068" y="3222170"/>
            <a:ext cx="2282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Соответствие текущей деятельности медицинской организации стандартизированной работе улучшенных процессов 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93510" y="4453277"/>
            <a:ext cx="2282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Пересмотр стандартов улучшенных процессов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4068" y="5162359"/>
            <a:ext cx="2282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100% (доля соответствия текущей деятельности разработанным стандартам улучшенных процессов) </a:t>
            </a:r>
            <a:r>
              <a:rPr lang="ru-RU" sz="1600" b="1" dirty="0">
                <a:solidFill>
                  <a:srgbClr val="20AE97"/>
                </a:solidFill>
              </a:rPr>
              <a:t>	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3510" y="5162358"/>
            <a:ext cx="22829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Пересмотр стандартов улучшенных процессов не реже 1 раза в год, актуализация по мере необходимости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2952" y="5162358"/>
            <a:ext cx="2282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менее 50% от общего времени приема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2393" y="5156777"/>
            <a:ext cx="22829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Колебания нагрузки между сотрудниками (врач и медицинская сестра, медицинская сестра и медицинская сестра, регистратор и регистратор и т.д.), осуществляющими прием в одном рабочем помещении составляет не более 30%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62952" y="4207055"/>
            <a:ext cx="228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7AB31"/>
                </a:solidFill>
              </a:rPr>
              <a:t>Время добавления ценности на приеме пациентов врачом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2393" y="3468392"/>
            <a:ext cx="2282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B4D3C"/>
                </a:solidFill>
              </a:rPr>
              <a:t>Выравнивание нагрузки между сотрудниками в процессе трудовой деятельности в одном рабочем помещении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9" y="1512819"/>
            <a:ext cx="142875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605" y="1512819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047" y="1512819"/>
            <a:ext cx="142875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488" y="151281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8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Качество медицинской помощи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5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93" y="311427"/>
            <a:ext cx="645364" cy="618783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022023" y="4734505"/>
            <a:ext cx="3949831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67546" y="4734505"/>
            <a:ext cx="3949831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22023" y="3903508"/>
            <a:ext cx="3949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Количество штрафов взысканных страховыми медицинскими организациями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67546" y="4149730"/>
            <a:ext cx="3949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Сумма штрафов взысканных страховыми медицинскими организациями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2023" y="4858812"/>
            <a:ext cx="3949831" cy="21362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Планомерное снижение показателей не менее чем на 5% ежегодно по сравнению с предыдущим годом.</a:t>
            </a:r>
          </a:p>
          <a:p>
            <a:r>
              <a:rPr lang="ru-RU" sz="1400" dirty="0"/>
              <a:t>Каждый показатель исчисляется количеством штрафов (удержаний, снятий) на 100 запрошенных СМО случаев оказания медицинской помощи </a:t>
            </a:r>
            <a:r>
              <a:rPr lang="ru-RU" sz="1400" dirty="0" smtClean="0"/>
              <a:t>ежемесячно</a:t>
            </a:r>
            <a:br>
              <a:rPr lang="ru-RU" sz="1400" dirty="0" smtClean="0"/>
            </a:br>
            <a:r>
              <a:rPr lang="ru-RU" sz="1400" dirty="0" smtClean="0"/>
              <a:t>(</a:t>
            </a:r>
            <a:r>
              <a:rPr lang="ru-RU" sz="1400" dirty="0"/>
              <a:t>приложение 5)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67546" y="4858813"/>
            <a:ext cx="3949831" cy="21362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Планомерное снижение показателей не менее чем на 5% ежегодно по сравнению с предыдущим годом </a:t>
            </a:r>
          </a:p>
          <a:p>
            <a:r>
              <a:rPr lang="ru-RU" sz="1400" dirty="0"/>
              <a:t>Каждый показатель исчисляется суммой штрафов (удержаний, снятий) на 100 запрошенных СМО случаев оказания медицинской помощи </a:t>
            </a:r>
            <a:r>
              <a:rPr lang="ru-RU" sz="1400" dirty="0" smtClean="0"/>
              <a:t>ежемесячно</a:t>
            </a:r>
            <a:br>
              <a:rPr lang="ru-RU" sz="1400" dirty="0" smtClean="0"/>
            </a:br>
            <a:r>
              <a:rPr lang="ru-RU" sz="1400" dirty="0" smtClean="0"/>
              <a:t>(</a:t>
            </a:r>
            <a:r>
              <a:rPr lang="ru-RU" sz="1400" dirty="0"/>
              <a:t>приложение 5)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86" y="2144080"/>
            <a:ext cx="142875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63" y="214407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1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Доступность медицинской помощи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6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0" y="374592"/>
            <a:ext cx="604636" cy="604636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37989" y="5246235"/>
            <a:ext cx="2798012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87143" y="5246235"/>
            <a:ext cx="2798012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936296" y="5246235"/>
            <a:ext cx="2798012" cy="1"/>
          </a:xfrm>
          <a:prstGeom prst="line">
            <a:avLst/>
          </a:prstGeom>
          <a:ln w="50800" cap="rnd">
            <a:solidFill>
              <a:srgbClr val="F7A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7989" y="3868258"/>
            <a:ext cx="2798012" cy="1363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Обеспечение амбулаторного приема плановых пациентов врачами строго по времени и по предварительной записи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7143" y="4365970"/>
            <a:ext cx="2798012" cy="866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Обеспечение удаленной записи на прием в медицинские организации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989" y="5370543"/>
            <a:ext cx="2798012" cy="16576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Не менее 90% – доля посещений по установленному времени (допустимо отклонение, равное продолжительности одного приема согласно расписанию); </a:t>
            </a:r>
          </a:p>
          <a:p>
            <a:r>
              <a:rPr lang="ru-RU" sz="1400" dirty="0"/>
              <a:t>Не менее 90 % – доля посещений по предварительной записи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87143" y="5370543"/>
            <a:ext cx="2798012" cy="7779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Доля записей, произведенных без посещения регистратуры, составляет не менее 50%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6296" y="5373449"/>
            <a:ext cx="279801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dirty="0"/>
              <a:t>Не более 3 (трех) посещений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36296" y="3625191"/>
            <a:ext cx="2798012" cy="16210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F7AB31"/>
                </a:solidFill>
              </a:rPr>
              <a:t>Обеспечение выполнения профилактического осмотра и (или) первого этапа диспансеризации взрослого населения за минимальное количество посещений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20" y="1858895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774" y="1858895"/>
            <a:ext cx="1428750" cy="1428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927" y="1855539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637990" y="207996"/>
            <a:ext cx="919917" cy="919917"/>
          </a:xfrm>
          <a:prstGeom prst="ellipse">
            <a:avLst/>
          </a:prstGeom>
          <a:solidFill>
            <a:srgbClr val="8DC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7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9524" y="101600"/>
            <a:ext cx="8789876" cy="1150620"/>
          </a:xfrm>
        </p:spPr>
        <p:txBody>
          <a:bodyPr anchor="ctr">
            <a:normAutofit/>
          </a:bodyPr>
          <a:lstStyle/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Вовлеченность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персонала в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улучшение процессов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31460" y="101600"/>
            <a:ext cx="919917" cy="1150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  <a:buClr>
                <a:srgbClr val="FFFFFF"/>
              </a:buClr>
            </a:pPr>
            <a:r>
              <a:rPr lang="ru-RU" sz="2800" b="1" dirty="0" smtClean="0">
                <a:solidFill>
                  <a:srgbClr val="72B7E6"/>
                </a:solidFill>
                <a:latin typeface="+mn-lt"/>
                <a:cs typeface="Arial"/>
              </a:rPr>
              <a:t>7 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18" y="305084"/>
            <a:ext cx="672860" cy="672860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022023" y="5255109"/>
            <a:ext cx="3949831" cy="1"/>
          </a:xfrm>
          <a:prstGeom prst="line">
            <a:avLst/>
          </a:prstGeom>
          <a:ln w="50800" cap="rnd">
            <a:solidFill>
              <a:srgbClr val="20AE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67546" y="5255109"/>
            <a:ext cx="3949831" cy="1"/>
          </a:xfrm>
          <a:prstGeom prst="line">
            <a:avLst/>
          </a:prstGeom>
          <a:ln w="50800" cap="rnd">
            <a:solidFill>
              <a:srgbClr val="ABC5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22023" y="5379416"/>
            <a:ext cx="3949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Не менее 1 проекта по улучшению в год у руководителя медицинской организации и его заместителей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67546" y="5379416"/>
            <a:ext cx="3949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Доля реализованных улучшений от принятых предложений составляет не менее 30</a:t>
            </a:r>
            <a:r>
              <a:rPr lang="ru-RU" sz="1400" dirty="0" smtClean="0"/>
              <a:t>%,</a:t>
            </a:r>
            <a:br>
              <a:rPr lang="ru-RU" sz="1400" dirty="0" smtClean="0"/>
            </a:br>
            <a:r>
              <a:rPr lang="ru-RU" sz="1400" dirty="0" smtClean="0"/>
              <a:t>с </a:t>
            </a:r>
            <a:r>
              <a:rPr lang="ru-RU" sz="1400" dirty="0"/>
              <a:t>увеличением на 5% ежегодно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2023" y="4166500"/>
            <a:ext cx="3949831" cy="10886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20AE97"/>
                </a:solidFill>
              </a:rPr>
              <a:t>Вовлеченность руководителей медицинских организаций и их заместителей во внедрение бережливых технологий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67546" y="4594763"/>
            <a:ext cx="3949831" cy="660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600" b="1" dirty="0">
                <a:solidFill>
                  <a:srgbClr val="ABC570"/>
                </a:solidFill>
              </a:rPr>
              <a:t>Работа системы подачи и реализации предложений по улучшению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63" y="2325956"/>
            <a:ext cx="1428750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086" y="2325956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85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594</Words>
  <Application>Microsoft Office PowerPoint</Application>
  <PresentationFormat>Произвольный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22 КРИТЕРИЯ НОВОЙ МОДЕЛИ</vt:lpstr>
      <vt:lpstr>9 БЛОКОВ НОВОЙ МОДЕЛИ</vt:lpstr>
      <vt:lpstr>Управление потоками пациентов</vt:lpstr>
      <vt:lpstr>Качество пространства</vt:lpstr>
      <vt:lpstr>Управление запасами</vt:lpstr>
      <vt:lpstr>Стандартизация процессов</vt:lpstr>
      <vt:lpstr>Качество медицинской помощи</vt:lpstr>
      <vt:lpstr>Доступность медицинской помощи</vt:lpstr>
      <vt:lpstr>Вовлеченность персонала в улучшение процессов</vt:lpstr>
      <vt:lpstr>Формирование системы управления</vt:lpstr>
      <vt:lpstr>Эффективность использования оборудования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КРИТЕРИЯ НОВОЙ МОДЕЛИ</dc:title>
  <dc:creator>Дмитрий Васов</dc:creator>
  <cp:lastModifiedBy>Дмитрий Васов</cp:lastModifiedBy>
  <cp:revision>32</cp:revision>
  <dcterms:created xsi:type="dcterms:W3CDTF">2019-09-09T11:27:22Z</dcterms:created>
  <dcterms:modified xsi:type="dcterms:W3CDTF">2019-09-10T09:43:44Z</dcterms:modified>
</cp:coreProperties>
</file>